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1"/>
  </p:notesMasterIdLst>
  <p:sldIdLst>
    <p:sldId id="299" r:id="rId2"/>
    <p:sldId id="302" r:id="rId3"/>
    <p:sldId id="318" r:id="rId4"/>
    <p:sldId id="319" r:id="rId5"/>
    <p:sldId id="307" r:id="rId6"/>
    <p:sldId id="308" r:id="rId7"/>
    <p:sldId id="309" r:id="rId8"/>
    <p:sldId id="310" r:id="rId9"/>
    <p:sldId id="311" r:id="rId10"/>
    <p:sldId id="317" r:id="rId11"/>
    <p:sldId id="297" r:id="rId12"/>
    <p:sldId id="291" r:id="rId13"/>
    <p:sldId id="312" r:id="rId14"/>
    <p:sldId id="315" r:id="rId15"/>
    <p:sldId id="316" r:id="rId16"/>
    <p:sldId id="323" r:id="rId17"/>
    <p:sldId id="322" r:id="rId18"/>
    <p:sldId id="305" r:id="rId19"/>
    <p:sldId id="325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823"/>
    <a:srgbClr val="000066"/>
    <a:srgbClr val="FFFFFF"/>
    <a:srgbClr val="0000FF"/>
    <a:srgbClr val="FF00FF"/>
    <a:srgbClr val="00FFFF"/>
    <a:srgbClr val="00CC66"/>
    <a:srgbClr val="C9151E"/>
    <a:srgbClr val="FF99FF"/>
    <a:srgbClr val="B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94414" autoAdjust="0"/>
  </p:normalViewPr>
  <p:slideViewPr>
    <p:cSldViewPr snapToGrid="0">
      <p:cViewPr varScale="1">
        <p:scale>
          <a:sx n="82" d="100"/>
          <a:sy n="82" d="100"/>
        </p:scale>
        <p:origin x="832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pPr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13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3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r>
              <a:rPr lang="en-US" altLang="zh-CN" baseline="0" dirty="0" smtClean="0"/>
              <a:t> we will firstly introduce the original proposed method: </a:t>
            </a:r>
            <a:r>
              <a:rPr lang="en-US" altLang="zh-CN" baseline="0" dirty="0" err="1" smtClean="0"/>
              <a:t>deblurgan</a:t>
            </a: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and then comes its limitation and </a:t>
            </a:r>
          </a:p>
          <a:p>
            <a:r>
              <a:rPr lang="en-US" altLang="zh-CN" baseline="0" dirty="0" smtClean="0"/>
              <a:t>After that is our work to try to overcome the limitation based on </a:t>
            </a:r>
            <a:r>
              <a:rPr lang="en-US" altLang="zh-CN" baseline="0" dirty="0" err="1" smtClean="0"/>
              <a:t>cycleGAN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7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 some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tranditional</a:t>
            </a:r>
            <a:r>
              <a:rPr lang="en-US" altLang="zh-CN" baseline="0" dirty="0" smtClean="0"/>
              <a:t> method, we can also achieve </a:t>
            </a:r>
            <a:r>
              <a:rPr lang="en-US" altLang="zh-CN" baseline="0" dirty="0" err="1" smtClean="0"/>
              <a:t>debluring</a:t>
            </a:r>
            <a:r>
              <a:rPr lang="en-US" altLang="zh-CN" baseline="0" dirty="0" smtClean="0"/>
              <a:t>,  </a:t>
            </a:r>
          </a:p>
          <a:p>
            <a:r>
              <a:rPr lang="en-US" altLang="zh-CN" baseline="0" dirty="0" smtClean="0"/>
              <a:t>but what if …given…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Before talking</a:t>
            </a:r>
            <a:r>
              <a:rPr lang="en-US" altLang="zh-CN" baseline="0" dirty="0" smtClean="0"/>
              <a:t> into the detail of </a:t>
            </a:r>
            <a:r>
              <a:rPr lang="en-US" altLang="zh-CN" baseline="0" dirty="0" err="1" smtClean="0"/>
              <a:t>deblur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gan</a:t>
            </a:r>
            <a:r>
              <a:rPr lang="en-US" altLang="zh-CN" baseline="0" dirty="0" smtClean="0"/>
              <a:t>, let me simply introduce what is </a:t>
            </a:r>
            <a:r>
              <a:rPr lang="en-US" altLang="zh-CN" baseline="0" dirty="0" err="1" smtClean="0"/>
              <a:t>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7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Lets</a:t>
            </a:r>
            <a:r>
              <a:rPr lang="en-US" altLang="zh-CN" baseline="0" dirty="0" smtClean="0"/>
              <a:t> come to the </a:t>
            </a:r>
            <a:r>
              <a:rPr lang="en-US" altLang="zh-CN" baseline="0" dirty="0" err="1" smtClean="0"/>
              <a:t>deblurgan</a:t>
            </a:r>
            <a:r>
              <a:rPr lang="en-US" altLang="zh-CN" baseline="0" dirty="0" smtClean="0"/>
              <a:t>, </a:t>
            </a:r>
          </a:p>
          <a:p>
            <a:r>
              <a:rPr lang="en-US" altLang="zh-CN" baseline="0" dirty="0" smtClean="0"/>
              <a:t>It is mainly based on </a:t>
            </a:r>
            <a:r>
              <a:rPr lang="en-US" altLang="zh-CN" baseline="0" dirty="0" err="1" smtClean="0"/>
              <a:t>resnet</a:t>
            </a:r>
            <a:r>
              <a:rPr lang="en-US" altLang="zh-CN" baseline="0" dirty="0" smtClean="0"/>
              <a:t> blocks</a:t>
            </a:r>
          </a:p>
          <a:p>
            <a:r>
              <a:rPr lang="en-US" altLang="zh-CN" baseline="0" dirty="0" smtClean="0"/>
              <a:t>One feature of </a:t>
            </a:r>
            <a:r>
              <a:rPr lang="en-US" altLang="zh-CN" baseline="0" dirty="0" err="1" smtClean="0"/>
              <a:t>resnet</a:t>
            </a:r>
            <a:r>
              <a:rPr lang="en-US" altLang="zh-CN" baseline="0" dirty="0" smtClean="0"/>
              <a:t> is that the input will be added to the output layer in order to increase the networks’ stability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1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is the</a:t>
            </a:r>
            <a:r>
              <a:rPr lang="en-US" altLang="zh-CN" baseline="0" dirty="0" smtClean="0"/>
              <a:t> overall chart of the </a:t>
            </a:r>
            <a:r>
              <a:rPr lang="en-US" altLang="zh-CN" baseline="0" dirty="0" err="1" smtClean="0"/>
              <a:t>deblur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gan</a:t>
            </a:r>
            <a:r>
              <a:rPr lang="en-US" altLang="zh-CN" baseline="0" dirty="0" smtClean="0"/>
              <a:t>, there are two main loss.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7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 of all, </a:t>
            </a:r>
          </a:p>
          <a:p>
            <a:r>
              <a:rPr lang="en-US" altLang="zh-CN" dirty="0" smtClean="0"/>
              <a:t>Then</a:t>
            </a:r>
            <a:r>
              <a:rPr lang="en-US" altLang="zh-CN" baseline="0" dirty="0" smtClean="0"/>
              <a:t> is the </a:t>
            </a:r>
            <a:r>
              <a:rPr lang="en-US" altLang="zh-CN" dirty="0" smtClean="0"/>
              <a:t> it is kind of ridiculous to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7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2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1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83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67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983604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6533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747828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0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82136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0430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48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0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55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50" r:id="rId3"/>
    <p:sldLayoutId id="2147483651" r:id="rId4"/>
    <p:sldLayoutId id="2147483669" r:id="rId5"/>
    <p:sldLayoutId id="2147483666" r:id="rId6"/>
    <p:sldLayoutId id="2147483670" r:id="rId7"/>
    <p:sldLayoutId id="2147483667" r:id="rId8"/>
    <p:sldLayoutId id="2147483672" r:id="rId9"/>
    <p:sldLayoutId id="2147483673" r:id="rId10"/>
    <p:sldLayoutId id="2147483674" r:id="rId11"/>
    <p:sldLayoutId id="2147483668" r:id="rId12"/>
    <p:sldLayoutId id="2147483671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33213" y="4007706"/>
            <a:ext cx="9833255" cy="13415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Motion 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Deblurring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with Unpaired Dataset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Cycle-Consistent Adversarial Networks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0" y="6193004"/>
            <a:ext cx="5820358" cy="468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lang="zh-CN" altLang="en-US" sz="2800" b="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1538145" y="212371"/>
            <a:ext cx="6023647" cy="1114192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VR&amp;AR 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 2</a:t>
            </a:r>
            <a:b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991" y="5688430"/>
            <a:ext cx="6118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王浩 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 Wang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强志文 </a:t>
            </a:r>
            <a:r>
              <a:rPr lang="en-US" altLang="zh-CN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Zhiwen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Qiang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515021910060       	       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515030910367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542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89007" y="1704567"/>
            <a:ext cx="83771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Unpaired image to image translation.</a:t>
            </a: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 ‘blur’ and ‘sharp’ as a kind of image style.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3631" y="6131292"/>
            <a:ext cx="556493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Image source:  J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. Zhu, T. Park, P. Isola, and A. A. </a:t>
            </a:r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Efros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, “Unpaired image-to-image</a:t>
            </a:r>
            <a:b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translation using cycle-consistent adversarial networks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,”</a:t>
            </a:r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  <a:t/>
            </a:r>
            <a:b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</a:br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  <a:t/>
            </a:r>
            <a:b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</a:br>
            <a:endParaRPr lang="zh-CN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9456" t="803" r="702" b="811"/>
          <a:stretch/>
        </p:blipFill>
        <p:spPr>
          <a:xfrm>
            <a:off x="2717800" y="2160168"/>
            <a:ext cx="3276600" cy="3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3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0" y="1616698"/>
            <a:ext cx="8734567" cy="491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829" y="6237480"/>
            <a:ext cx="490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 for the cycleGAN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58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Work: Cycle 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6" y="1611408"/>
            <a:ext cx="7441041" cy="43897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5229" y="6102175"/>
            <a:ext cx="490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illustration of the full objective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4100" y="17272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64200" y="41529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1866900" y="1968498"/>
            <a:ext cx="294364" cy="88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946900" y="5194300"/>
            <a:ext cx="328087" cy="191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383" y="1645333"/>
            <a:ext cx="19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blurred 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19481" y="51943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sharp </a:t>
            </a:r>
            <a:endParaRPr lang="en-US" altLang="zh-CN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76900" y="17653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6959601" y="1917700"/>
            <a:ext cx="315386" cy="127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5800" y="15945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 </a:t>
            </a:r>
            <a:endParaRPr lang="en-US" altLang="zh-CN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24100" y="41529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1866900" y="5105400"/>
            <a:ext cx="294364" cy="101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383" y="4883833"/>
            <a:ext cx="19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blurred 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20712" y="1630689"/>
            <a:ext cx="9013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G</a:t>
            </a:r>
            <a:r>
              <a:rPr lang="en-US" altLang="zh-CN" sz="1200" b="1" dirty="0" smtClean="0"/>
              <a:t>X</a:t>
            </a:r>
            <a:endParaRPr lang="zh-CN" altLang="en-US" sz="12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4183898" y="4037338"/>
            <a:ext cx="9013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G</a:t>
            </a:r>
            <a:r>
              <a:rPr lang="en-US" altLang="zh-CN" sz="1200" b="1" dirty="0"/>
              <a:t>Y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03293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3977"/>
          <a:stretch/>
        </p:blipFill>
        <p:spPr>
          <a:xfrm>
            <a:off x="782280" y="1641092"/>
            <a:ext cx="7402573" cy="39126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86360" y="5646333"/>
            <a:ext cx="6966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left to right: ground 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sharp image, blurred photo, result of </a:t>
            </a:r>
            <a:r>
              <a:rPr lang="zh-CN" altLang="en-US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obtained 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us, result of </a:t>
            </a:r>
            <a:r>
              <a:rPr lang="zh-CN" altLang="en-US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presented in the 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paper.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32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4" y="1591080"/>
            <a:ext cx="6281576" cy="43047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8230" y="5981267"/>
            <a:ext cx="10980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2		 3</a:t>
            </a:r>
          </a:p>
        </p:txBody>
      </p:sp>
      <p:sp>
        <p:nvSpPr>
          <p:cNvPr id="7" name="矩形 6"/>
          <p:cNvSpPr/>
          <p:nvPr/>
        </p:nvSpPr>
        <p:spPr>
          <a:xfrm>
            <a:off x="6709070" y="1818514"/>
            <a:ext cx="2018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Consistency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4075" y="2933740"/>
            <a:ext cx="2222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ground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sharp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blurred by </a:t>
            </a:r>
            <a:r>
              <a:rPr lang="en-US" altLang="zh-CN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en-US" altLang="zh-CN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deblurred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altLang="zh-CN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66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Comparison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3" y="1655655"/>
            <a:ext cx="6579249" cy="45943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0125" y="6250007"/>
            <a:ext cx="850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blurred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zh-CN" altLang="en-US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result of </a:t>
            </a:r>
            <a:r>
              <a:rPr lang="zh-CN" altLang="en-US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10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Metric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" y="3136881"/>
            <a:ext cx="6369951" cy="10493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94024" y="1922966"/>
            <a:ext cx="8377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Similarity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</a:t>
            </a:r>
            <a:r>
              <a:rPr lang="zh-CN" alt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r>
              <a:rPr lang="zh-CN" alt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used for measuring the similarity of two images.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89007" y="4627498"/>
            <a:ext cx="8377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Mean Square Error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SSIM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the nearby pixels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at (x, y) into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consideration.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38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Comparison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606" y="5869619"/>
            <a:ext cx="850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by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 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2273" y="1719950"/>
            <a:ext cx="6690784" cy="3998461"/>
            <a:chOff x="145105" y="1719950"/>
            <a:chExt cx="6690784" cy="39984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05" y="2047162"/>
              <a:ext cx="5196717" cy="367124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709684" y="2879678"/>
              <a:ext cx="4203510" cy="2267802"/>
              <a:chOff x="709684" y="2879678"/>
              <a:chExt cx="4203510" cy="2267802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805218" y="2879678"/>
                <a:ext cx="4107976" cy="0"/>
              </a:xfrm>
              <a:prstGeom prst="line">
                <a:avLst/>
              </a:prstGeom>
              <a:ln w="38100">
                <a:solidFill>
                  <a:srgbClr val="C3182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805218" y="3032078"/>
                <a:ext cx="4107976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09684" y="5147480"/>
                <a:ext cx="218364" cy="0"/>
              </a:xfrm>
              <a:prstGeom prst="line">
                <a:avLst/>
              </a:prstGeom>
              <a:ln w="28575">
                <a:solidFill>
                  <a:srgbClr val="C3182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/>
            <p:cNvCxnSpPr/>
            <p:nvPr/>
          </p:nvCxnSpPr>
          <p:spPr>
            <a:xfrm flipH="1">
              <a:off x="3848668" y="2057015"/>
              <a:ext cx="995740" cy="424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844408" y="1719950"/>
              <a:ext cx="199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CycleGAN</a:t>
              </a:r>
              <a:r>
                <a:rPr lang="en-US" altLang="zh-CN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(ours)</a:t>
              </a:r>
              <a:endPara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 flipV="1">
              <a:off x="3411941" y="3213202"/>
              <a:ext cx="545910" cy="952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3616161" y="4190579"/>
              <a:ext cx="199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zh-CN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eblurGAN</a:t>
              </a:r>
              <a:endPara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 flipV="1">
            <a:off x="5321531" y="3398990"/>
            <a:ext cx="3368515" cy="528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317272" y="2770496"/>
            <a:ext cx="0" cy="21426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494894" y="2770496"/>
            <a:ext cx="0" cy="21426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21531" y="4190579"/>
            <a:ext cx="336851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096287" y="2902718"/>
            <a:ext cx="19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911206" y="2919356"/>
            <a:ext cx="19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eblurGAN</a:t>
            </a:r>
            <a:endParaRPr lang="zh-CN" alt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17066" y="3584846"/>
            <a:ext cx="748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451751" y="4341787"/>
            <a:ext cx="684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563682" y="3630730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0.737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07636" y="3633932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0.784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563681" y="4349929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667.3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7707637" y="4349929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565.7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75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280627" y="2269767"/>
            <a:ext cx="87989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and re-implement the proposed work: </a:t>
            </a:r>
            <a:r>
              <a:rPr lang="en-US" altLang="zh-CN" sz="2400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blind-motion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deblurring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based on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unpaired images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training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results which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original work.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automatic blurring method using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3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366754" y="1555904"/>
            <a:ext cx="8410492" cy="926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754" y="6088622"/>
            <a:ext cx="8127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code, dataset and implementation tutorials are available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on: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https://github.com/QLightman/VRAR-Course-Project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25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2007789" y="116183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237900" y="1098025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700287" y="1505690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81327" y="106920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87974" y="177049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10"/>
          <p:cNvSpPr>
            <a:spLocks/>
          </p:cNvSpPr>
          <p:nvPr/>
        </p:nvSpPr>
        <p:spPr bwMode="auto">
          <a:xfrm>
            <a:off x="2014436" y="191507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0" name="文本框 49"/>
          <p:cNvSpPr txBox="1"/>
          <p:nvPr/>
        </p:nvSpPr>
        <p:spPr>
          <a:xfrm>
            <a:off x="2244547" y="185127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49" idx="6"/>
          </p:cNvCxnSpPr>
          <p:nvPr/>
        </p:nvCxnSpPr>
        <p:spPr>
          <a:xfrm>
            <a:off x="2706934" y="225893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087974" y="253134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59602" y="227532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10"/>
          <p:cNvSpPr>
            <a:spLocks/>
          </p:cNvSpPr>
          <p:nvPr/>
        </p:nvSpPr>
        <p:spPr bwMode="auto">
          <a:xfrm>
            <a:off x="2021083" y="260437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5" name="文本框 54"/>
          <p:cNvSpPr txBox="1"/>
          <p:nvPr/>
        </p:nvSpPr>
        <p:spPr>
          <a:xfrm>
            <a:off x="2251194" y="254056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>
            <a:stCxn id="54" idx="6"/>
          </p:cNvCxnSpPr>
          <p:nvPr/>
        </p:nvCxnSpPr>
        <p:spPr>
          <a:xfrm>
            <a:off x="2713581" y="294822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10"/>
          <p:cNvSpPr>
            <a:spLocks/>
          </p:cNvSpPr>
          <p:nvPr/>
        </p:nvSpPr>
        <p:spPr bwMode="auto">
          <a:xfrm>
            <a:off x="2029491" y="331652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9" name="文本框 58"/>
          <p:cNvSpPr txBox="1"/>
          <p:nvPr/>
        </p:nvSpPr>
        <p:spPr>
          <a:xfrm>
            <a:off x="2259602" y="325272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>
            <a:stCxn id="58" idx="6"/>
          </p:cNvCxnSpPr>
          <p:nvPr/>
        </p:nvCxnSpPr>
        <p:spPr>
          <a:xfrm>
            <a:off x="2721989" y="366038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105390" y="3216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>
            <a:off x="2036138" y="4039065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2" idx="6"/>
          </p:cNvCxnSpPr>
          <p:nvPr/>
        </p:nvCxnSpPr>
        <p:spPr>
          <a:xfrm>
            <a:off x="2728636" y="4382923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3105390" y="392125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2048838" y="4712165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3" idx="6"/>
          </p:cNvCxnSpPr>
          <p:nvPr/>
        </p:nvCxnSpPr>
        <p:spPr>
          <a:xfrm>
            <a:off x="2741336" y="5056023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118090" y="459435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66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332" t="29468" r="84198" b="10256"/>
          <a:stretch/>
        </p:blipFill>
        <p:spPr>
          <a:xfrm>
            <a:off x="507154" y="2437940"/>
            <a:ext cx="2454219" cy="26295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4953" t="30026"/>
          <a:stretch/>
        </p:blipFill>
        <p:spPr>
          <a:xfrm>
            <a:off x="6044959" y="2449909"/>
            <a:ext cx="2961565" cy="3052593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151442" y="3752701"/>
            <a:ext cx="2703448" cy="14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/>
          <p:cNvSpPr txBox="1">
            <a:spLocks/>
          </p:cNvSpPr>
          <p:nvPr/>
        </p:nvSpPr>
        <p:spPr>
          <a:xfrm>
            <a:off x="317084" y="3231864"/>
            <a:ext cx="8372163" cy="5741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Deblur</a:t>
            </a:r>
            <a:endParaRPr lang="zh-CN" alt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84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370DFF-A456-465C-8511-9743B272B62B}"/>
              </a:ext>
            </a:extLst>
          </p:cNvPr>
          <p:cNvSpPr/>
          <p:nvPr/>
        </p:nvSpPr>
        <p:spPr>
          <a:xfrm>
            <a:off x="309948" y="1793999"/>
            <a:ext cx="82608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Given: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information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blurring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or camera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movement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 a variety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blurred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of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methods (next slide) do not perform well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27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32349"/>
              </p:ext>
            </p:extLst>
          </p:nvPr>
        </p:nvGraphicFramePr>
        <p:xfrm>
          <a:off x="626075" y="1812321"/>
          <a:ext cx="7933038" cy="464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44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44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59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Works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features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Shortcomings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69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Iterative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approach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Improve the estimate of the motion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kernel,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parametric prior models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sharp images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Long running time 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Difficult to ascertain stopping criterion </a:t>
                      </a:r>
                    </a:p>
                    <a:p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71236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pPr algn="ctr"/>
                      <a:r>
                        <a:rPr lang="en-US" altLang="zh-CN" sz="2400" b="1" dirty="0" smtClean="0"/>
                        <a:t> local linearity</a:t>
                      </a:r>
                    </a:p>
                    <a:p>
                      <a:pPr algn="ctr"/>
                      <a:r>
                        <a:rPr lang="en-US" altLang="zh-CN" sz="2400" b="1" dirty="0" smtClean="0"/>
                        <a:t>model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  blur function and simple heuristics to quickly estimate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unknown kernel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work well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 a small subset of images.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653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Lucy-Richardson algorithm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recovering a latent image by a known point spread function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Cannot work when the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blur kernel is unknown 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464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8442" y="6289697"/>
            <a:ext cx="90017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Image 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https://blog.sicara.com/keras-generative-adversarial-networks-image-deblurring-45e3ab6977b5</a:t>
            </a:r>
          </a:p>
        </p:txBody>
      </p:sp>
      <p:sp>
        <p:nvSpPr>
          <p:cNvPr id="3" name="AutoShape 2" descr="https://cdn-images-1.medium.com/max/800/1*N4oqJsGmH-KZg3Vqrm_uYw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cdn-images-1.medium.com/max/800/1*N4oqJsGmH-KZg3Vqrm_uYw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" t="15470" r="528" b="844"/>
          <a:stretch/>
        </p:blipFill>
        <p:spPr>
          <a:xfrm>
            <a:off x="612775" y="1810408"/>
            <a:ext cx="8050425" cy="4217340"/>
          </a:xfr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4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88" y="1910686"/>
            <a:ext cx="9193788" cy="20377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08125" y="4185151"/>
            <a:ext cx="608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generator architecture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2042" y="4791150"/>
            <a:ext cx="6936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network is based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blocks. It keeps track of the evolutions applied to the original blurred image.</a:t>
            </a:r>
            <a:r>
              <a:rPr lang="en-US" altLang="zh-CN" dirty="0">
                <a:latin typeface="medium-content-serif-font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73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7" y="1598177"/>
            <a:ext cx="3484344" cy="4620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7229" y="1892641"/>
            <a:ext cx="1303779" cy="40838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9918" y="6293866"/>
            <a:ext cx="4301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illustration of the full objective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573" y="3452563"/>
            <a:ext cx="3398406" cy="11611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41280" y="4780193"/>
            <a:ext cx="271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846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06400" y="2209800"/>
            <a:ext cx="2971800" cy="38608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676953" y="1649958"/>
            <a:ext cx="8377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pairwise dataset to complete the training.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3896282" y="2876370"/>
            <a:ext cx="49842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easy to get pairwise dataset.</a:t>
            </a:r>
          </a:p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blurring images in the training set are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(use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to generate them).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2336800"/>
            <a:ext cx="862182" cy="8621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1" y="2332429"/>
            <a:ext cx="862182" cy="8621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4461228"/>
            <a:ext cx="882102" cy="8821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22" y="4486628"/>
            <a:ext cx="862182" cy="8621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3397923"/>
            <a:ext cx="862182" cy="862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1" y="3423323"/>
            <a:ext cx="862182" cy="862182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749347" y="2779173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49347" y="3867114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62047" y="4930419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88724" y="5347393"/>
            <a:ext cx="163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……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995040" y="623003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68416" y="5671669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        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Sharp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605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4425</TotalTime>
  <Words>620</Words>
  <Application>Microsoft Office PowerPoint</Application>
  <PresentationFormat>全屏显示(4:3)</PresentationFormat>
  <Paragraphs>154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medium-content-serif-font</vt:lpstr>
      <vt:lpstr>NimbusRomNo9L-ReguItal</vt:lpstr>
      <vt:lpstr>等线</vt:lpstr>
      <vt:lpstr>等线 Light</vt:lpstr>
      <vt:lpstr>微软雅黑</vt:lpstr>
      <vt:lpstr>Arial</vt:lpstr>
      <vt:lpstr>Calibri</vt:lpstr>
      <vt:lpstr>Times New Roman</vt:lpstr>
      <vt:lpstr>Office 主题</vt:lpstr>
      <vt:lpstr>      VR&amp;AR  Group 2  </vt:lpstr>
      <vt:lpstr> Contents</vt:lpstr>
      <vt:lpstr>Introduction</vt:lpstr>
      <vt:lpstr>Introduction</vt:lpstr>
      <vt:lpstr>Related Work</vt:lpstr>
      <vt:lpstr>Proposed Work: GAN</vt:lpstr>
      <vt:lpstr>Proposed Work: DeblurGAN</vt:lpstr>
      <vt:lpstr>Proposed Work: DeblurGAN</vt:lpstr>
      <vt:lpstr>Limitations</vt:lpstr>
      <vt:lpstr>Our Work: CycleGAN</vt:lpstr>
      <vt:lpstr>CycleGAN</vt:lpstr>
      <vt:lpstr>Our Work: Cycle GAN</vt:lpstr>
      <vt:lpstr>Results: DeblurGAN</vt:lpstr>
      <vt:lpstr>Results: CycleGAN</vt:lpstr>
      <vt:lpstr>Results: Comparison</vt:lpstr>
      <vt:lpstr>Results: Metric</vt:lpstr>
      <vt:lpstr>Results: Comparison</vt:lpstr>
      <vt:lpstr>Contributions</vt:lpstr>
      <vt:lpstr>PowerPoint 演示文稿</vt:lpstr>
    </vt:vector>
  </TitlesOfParts>
  <Company>SJTU-BCMI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Qinchuan Zhang</dc:creator>
  <cp:lastModifiedBy>强 志文</cp:lastModifiedBy>
  <cp:revision>595</cp:revision>
  <dcterms:created xsi:type="dcterms:W3CDTF">2016-01-21T16:32:22Z</dcterms:created>
  <dcterms:modified xsi:type="dcterms:W3CDTF">2018-06-18T13:46:07Z</dcterms:modified>
  <cp:contentStatus/>
</cp:coreProperties>
</file>